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56" r:id="rId3"/>
    <p:sldId id="257" r:id="rId4"/>
    <p:sldId id="270" r:id="rId5"/>
    <p:sldId id="258" r:id="rId6"/>
    <p:sldId id="259" r:id="rId7"/>
    <p:sldId id="260" r:id="rId8"/>
    <p:sldId id="263" r:id="rId9"/>
    <p:sldId id="271" r:id="rId10"/>
    <p:sldId id="265" r:id="rId11"/>
    <p:sldId id="264" r:id="rId12"/>
    <p:sldId id="261" r:id="rId13"/>
    <p:sldId id="262" r:id="rId14"/>
    <p:sldId id="266" r:id="rId15"/>
    <p:sldId id="267" r:id="rId16"/>
    <p:sldId id="268"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09D3C-7609-4036-825B-BCA380BC001A}" type="datetimeFigureOut">
              <a:rPr lang="en-US" smtClean="0"/>
              <a:pPr/>
              <a:t>10/2/2023</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E2C50-F70F-4778-8C40-99D3C256A247}" type="slidenum">
              <a:rPr lang="en-US" smtClean="0"/>
              <a:pPr/>
              <a:t>‹#›</a:t>
            </a:fld>
            <a:endParaRPr lang="en-US"/>
          </a:p>
        </p:txBody>
      </p:sp>
    </p:spTree>
    <p:extLst>
      <p:ext uri="{BB962C8B-B14F-4D97-AF65-F5344CB8AC3E}">
        <p14:creationId xmlns:p14="http://schemas.microsoft.com/office/powerpoint/2010/main" xmlns="" val="370930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96E2C50-F70F-4778-8C40-99D3C256A247}" type="slidenum">
              <a:rPr lang="en-US" smtClean="0"/>
              <a:pPr/>
              <a:t>2</a:t>
            </a:fld>
            <a:endParaRPr lang="en-US"/>
          </a:p>
        </p:txBody>
      </p:sp>
    </p:spTree>
    <p:extLst>
      <p:ext uri="{BB962C8B-B14F-4D97-AF65-F5344CB8AC3E}">
        <p14:creationId xmlns:p14="http://schemas.microsoft.com/office/powerpoint/2010/main" xmlns="" val="147956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389615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90651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154781"/>
            <a:ext cx="2057400" cy="329088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154781"/>
            <a:ext cx="6019800" cy="329088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63017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9760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10/2/2023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382267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10/2/2023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71888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9"/>
            <a:ext cx="8229600" cy="85725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A3DC8D6-A61E-4A95-96AD-A0249651A5AA}" type="datetimeFigureOut">
              <a:rPr lang="en-US" smtClean="0"/>
              <a:pPr/>
              <a:t>10/2/2023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65359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A3DC8D6-A61E-4A95-96AD-A0249651A5AA}" type="datetimeFigureOut">
              <a:rPr lang="en-US" smtClean="0"/>
              <a:pPr/>
              <a:t>10/2/2023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82809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3DC8D6-A61E-4A95-96AD-A0249651A5AA}" type="datetimeFigureOut">
              <a:rPr lang="en-US" smtClean="0"/>
              <a:pPr/>
              <a:t>10/2/2023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336732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10/2/2023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190912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10/2/2023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34797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A3DC8D6-A61E-4A95-96AD-A0249651A5AA}" type="datetimeFigureOut">
              <a:rPr lang="en-US" smtClean="0"/>
              <a:pPr/>
              <a:t>10/2/2023</a:t>
            </a:fld>
            <a:endParaRPr lang="en-US"/>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B9104C-E771-47B8-9B07-0DC7DF3B3308}" type="slidenum">
              <a:rPr lang="en-US" smtClean="0"/>
              <a:pPr/>
              <a:t>‹#›</a:t>
            </a:fld>
            <a:endParaRPr lang="en-US"/>
          </a:p>
        </p:txBody>
      </p:sp>
    </p:spTree>
    <p:extLst>
      <p:ext uri="{BB962C8B-B14F-4D97-AF65-F5344CB8AC3E}">
        <p14:creationId xmlns:p14="http://schemas.microsoft.com/office/powerpoint/2010/main" xmlns="" val="294911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Evolution" TargetMode="External"/><Relationship Id="rId5" Type="http://schemas.openxmlformats.org/officeDocument/2006/relationships/hyperlink" Target="https://en.wikipedia.org/wiki/List_of_biology_disciplines" TargetMode="External"/><Relationship Id="rId4" Type="http://schemas.openxmlformats.org/officeDocument/2006/relationships/hyperlink" Target="https://en.wikipedia.org/wiki/Host_(biolog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a14="http://schemas.microsoft.com/office/drawing/2010/main" xmlns="" val="0"/>
              </a:ext>
            </a:extLst>
          </a:blip>
          <a:srcRect t="17566" r="2969" b="16191"/>
          <a:stretch/>
        </p:blipFill>
        <p:spPr>
          <a:xfrm>
            <a:off x="0" y="0"/>
            <a:ext cx="9144000" cy="5143500"/>
          </a:xfrm>
          <a:prstGeom prst="rect">
            <a:avLst/>
          </a:prstGeom>
        </p:spPr>
      </p:pic>
      <p:sp>
        <p:nvSpPr>
          <p:cNvPr id="3" name="مربع نص 2"/>
          <p:cNvSpPr txBox="1"/>
          <p:nvPr/>
        </p:nvSpPr>
        <p:spPr>
          <a:xfrm>
            <a:off x="307571" y="1419622"/>
            <a:ext cx="8496944" cy="3323987"/>
          </a:xfrm>
          <a:prstGeom prst="rect">
            <a:avLst/>
          </a:prstGeom>
          <a:noFill/>
        </p:spPr>
        <p:txBody>
          <a:bodyPr wrap="square" rtlCol="0">
            <a:spAutoFit/>
          </a:bodyPr>
          <a:lstStyle/>
          <a:p>
            <a:pPr algn="ctr"/>
            <a:r>
              <a:rPr lang="en-US" sz="4800" b="1" dirty="0">
                <a:solidFill>
                  <a:schemeClr val="tx2"/>
                </a:solidFill>
                <a:latin typeface="Times New Roman" panose="02020603050405020304" pitchFamily="18" charset="0"/>
                <a:cs typeface="Times New Roman" panose="02020603050405020304" pitchFamily="18" charset="0"/>
              </a:rPr>
              <a:t>College of Veterinary Medicine </a:t>
            </a:r>
          </a:p>
          <a:p>
            <a:pPr algn="ctr"/>
            <a:r>
              <a:rPr lang="en-US" sz="4800" b="1" dirty="0" smtClean="0">
                <a:solidFill>
                  <a:schemeClr val="tx2"/>
                </a:solidFill>
                <a:latin typeface="Times New Roman" panose="02020603050405020304" pitchFamily="18" charset="0"/>
                <a:cs typeface="Times New Roman" panose="02020603050405020304" pitchFamily="18" charset="0"/>
              </a:rPr>
              <a:t>Parasitology </a:t>
            </a:r>
          </a:p>
          <a:p>
            <a:pPr algn="ctr"/>
            <a:r>
              <a:rPr lang="en-US" sz="4000" b="1" dirty="0" smtClean="0">
                <a:solidFill>
                  <a:schemeClr val="accent2">
                    <a:lumMod val="75000"/>
                  </a:schemeClr>
                </a:solidFill>
                <a:latin typeface="Times New Roman" panose="02020603050405020304" pitchFamily="18" charset="0"/>
                <a:cs typeface="Times New Roman" panose="02020603050405020304" pitchFamily="18" charset="0"/>
              </a:rPr>
              <a:t>BY</a:t>
            </a:r>
          </a:p>
          <a:p>
            <a:pPr algn="ctr"/>
            <a:r>
              <a:rPr lang="es-ES" sz="4800" b="1" dirty="0">
                <a:solidFill>
                  <a:schemeClr val="tx2"/>
                </a:solidFill>
                <a:effectLst>
                  <a:glow rad="101600">
                    <a:schemeClr val="accent1">
                      <a:satMod val="175000"/>
                      <a:alpha val="40000"/>
                    </a:schemeClr>
                  </a:glo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Suzan A. Al-azizz</a:t>
            </a:r>
          </a:p>
          <a:p>
            <a:pPr algn="ctr"/>
            <a:endParaRPr lang="en-US" dirty="0"/>
          </a:p>
        </p:txBody>
      </p:sp>
    </p:spTree>
    <p:extLst>
      <p:ext uri="{BB962C8B-B14F-4D97-AF65-F5344CB8AC3E}">
        <p14:creationId xmlns:p14="http://schemas.microsoft.com/office/powerpoint/2010/main" xmlns="" val="2102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
                                            <p:txEl>
                                              <p:pRg st="2" end="2"/>
                                            </p:txEl>
                                          </p:spTgt>
                                        </p:tgtEl>
                                      </p:cBhvr>
                                    </p:animEffect>
                                    <p:animScale>
                                      <p:cBhvr>
                                        <p:cTn id="21" dur="250" autoRev="1" fill="hold"/>
                                        <p:tgtEl>
                                          <p:spTgt spid="3">
                                            <p:txEl>
                                              <p:pRg st="2" end="2"/>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80">
                                          <p:stCondLst>
                                            <p:cond delay="0"/>
                                          </p:stCondLst>
                                        </p:cTn>
                                        <p:tgtEl>
                                          <p:spTgt spid="3">
                                            <p:txEl>
                                              <p:pRg st="3" end="3"/>
                                            </p:txEl>
                                          </p:spTgt>
                                        </p:tgtEl>
                                      </p:cBhvr>
                                    </p:animEffect>
                                    <p:anim calcmode="lin" valueType="num">
                                      <p:cBhvr>
                                        <p:cTn id="2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3" end="3"/>
                                            </p:txEl>
                                          </p:spTgt>
                                        </p:tgtEl>
                                      </p:cBhvr>
                                      <p:to x="100000" y="60000"/>
                                    </p:animScale>
                                    <p:animScale>
                                      <p:cBhvr>
                                        <p:cTn id="33" dur="166" decel="50000">
                                          <p:stCondLst>
                                            <p:cond delay="676"/>
                                          </p:stCondLst>
                                        </p:cTn>
                                        <p:tgtEl>
                                          <p:spTgt spid="3">
                                            <p:txEl>
                                              <p:pRg st="3" end="3"/>
                                            </p:txEl>
                                          </p:spTgt>
                                        </p:tgtEl>
                                      </p:cBhvr>
                                      <p:to x="100000" y="100000"/>
                                    </p:animScale>
                                    <p:animScale>
                                      <p:cBhvr>
                                        <p:cTn id="34" dur="26">
                                          <p:stCondLst>
                                            <p:cond delay="1312"/>
                                          </p:stCondLst>
                                        </p:cTn>
                                        <p:tgtEl>
                                          <p:spTgt spid="3">
                                            <p:txEl>
                                              <p:pRg st="3" end="3"/>
                                            </p:txEl>
                                          </p:spTgt>
                                        </p:tgtEl>
                                      </p:cBhvr>
                                      <p:to x="100000" y="80000"/>
                                    </p:animScale>
                                    <p:animScale>
                                      <p:cBhvr>
                                        <p:cTn id="35" dur="166" decel="50000">
                                          <p:stCondLst>
                                            <p:cond delay="1338"/>
                                          </p:stCondLst>
                                        </p:cTn>
                                        <p:tgtEl>
                                          <p:spTgt spid="3">
                                            <p:txEl>
                                              <p:pRg st="3" end="3"/>
                                            </p:txEl>
                                          </p:spTgt>
                                        </p:tgtEl>
                                      </p:cBhvr>
                                      <p:to x="100000" y="100000"/>
                                    </p:animScale>
                                    <p:animScale>
                                      <p:cBhvr>
                                        <p:cTn id="36" dur="26">
                                          <p:stCondLst>
                                            <p:cond delay="1642"/>
                                          </p:stCondLst>
                                        </p:cTn>
                                        <p:tgtEl>
                                          <p:spTgt spid="3">
                                            <p:txEl>
                                              <p:pRg st="3" end="3"/>
                                            </p:txEl>
                                          </p:spTgt>
                                        </p:tgtEl>
                                      </p:cBhvr>
                                      <p:to x="100000" y="90000"/>
                                    </p:animScale>
                                    <p:animScale>
                                      <p:cBhvr>
                                        <p:cTn id="37" dur="166" decel="50000">
                                          <p:stCondLst>
                                            <p:cond delay="1668"/>
                                          </p:stCondLst>
                                        </p:cTn>
                                        <p:tgtEl>
                                          <p:spTgt spid="3">
                                            <p:txEl>
                                              <p:pRg st="3" end="3"/>
                                            </p:txEl>
                                          </p:spTgt>
                                        </p:tgtEl>
                                      </p:cBhvr>
                                      <p:to x="100000" y="100000"/>
                                    </p:animScale>
                                    <p:animScale>
                                      <p:cBhvr>
                                        <p:cTn id="38" dur="26">
                                          <p:stCondLst>
                                            <p:cond delay="1808"/>
                                          </p:stCondLst>
                                        </p:cTn>
                                        <p:tgtEl>
                                          <p:spTgt spid="3">
                                            <p:txEl>
                                              <p:pRg st="3" end="3"/>
                                            </p:txEl>
                                          </p:spTgt>
                                        </p:tgtEl>
                                      </p:cBhvr>
                                      <p:to x="100000" y="95000"/>
                                    </p:animScale>
                                    <p:animScale>
                                      <p:cBhvr>
                                        <p:cTn id="3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348981"/>
            <a:ext cx="8928992" cy="3508653"/>
          </a:xfrm>
          <a:prstGeom prst="rect">
            <a:avLst/>
          </a:prstGeom>
          <a:noFill/>
        </p:spPr>
        <p:txBody>
          <a:bodyPr wrap="square" rtlCol="0">
            <a:spAutoFit/>
          </a:bodyPr>
          <a:lstStyle/>
          <a:p>
            <a:r>
              <a:rPr lang="en-US" sz="2000" b="1" dirty="0" smtClean="0"/>
              <a:t>The Basic types of parasitism and terminology</a:t>
            </a:r>
            <a:endParaRPr lang="en-US" sz="1400" dirty="0" smtClean="0"/>
          </a:p>
          <a:p>
            <a:pPr lvl="0"/>
            <a:r>
              <a:rPr lang="en-US" sz="2000" dirty="0" smtClean="0">
                <a:solidFill>
                  <a:srgbClr val="FF0000"/>
                </a:solidFill>
              </a:rPr>
              <a:t>ECTOPARASITE:</a:t>
            </a:r>
            <a:r>
              <a:rPr lang="en-US" sz="2000" dirty="0" smtClean="0"/>
              <a:t> lives on surface of the host, appropriate terminology includes the terms "infected" and "infested" [i.e. ticks, lice, fleas].</a:t>
            </a:r>
            <a:endParaRPr lang="en-US" dirty="0" smtClean="0"/>
          </a:p>
          <a:p>
            <a:pPr lvl="0"/>
            <a:r>
              <a:rPr lang="en-US" sz="2000" dirty="0" smtClean="0">
                <a:solidFill>
                  <a:srgbClr val="FF0000"/>
                </a:solidFill>
              </a:rPr>
              <a:t>ENDOPARASITE:</a:t>
            </a:r>
            <a:r>
              <a:rPr lang="en-US" sz="2000" dirty="0" smtClean="0"/>
              <a:t> lives within the host, appropriate terminology is "infected;" infested is inappropriate terminology [i.e. roundworms in gut, tapeworms in gut].</a:t>
            </a:r>
            <a:endParaRPr lang="en-US" dirty="0" smtClean="0"/>
          </a:p>
          <a:p>
            <a:pPr lvl="0"/>
            <a:r>
              <a:rPr lang="en-US" sz="2000" dirty="0" smtClean="0">
                <a:solidFill>
                  <a:srgbClr val="FF0000"/>
                </a:solidFill>
              </a:rPr>
              <a:t>HYPERPARASITE:</a:t>
            </a:r>
            <a:r>
              <a:rPr lang="en-US" sz="2000" dirty="0" smtClean="0"/>
              <a:t> parasite within a parasite [i.e. malaria in mosquitoes; tapeworm larvae in fleas].</a:t>
            </a:r>
            <a:endParaRPr lang="en-US" dirty="0" smtClean="0"/>
          </a:p>
          <a:p>
            <a:pPr lvl="0"/>
            <a:r>
              <a:rPr lang="en-US" sz="2000" dirty="0" smtClean="0">
                <a:solidFill>
                  <a:srgbClr val="FF0000"/>
                </a:solidFill>
              </a:rPr>
              <a:t>VECTORS:</a:t>
            </a:r>
            <a:r>
              <a:rPr lang="en-US" sz="2000" dirty="0" smtClean="0"/>
              <a:t> transmits parasites from host to host, and this is divided into:</a:t>
            </a:r>
            <a:endParaRPr lang="en-US" dirty="0" smtClean="0"/>
          </a:p>
          <a:p>
            <a:pPr lvl="1"/>
            <a:r>
              <a:rPr lang="en-US" sz="2000" dirty="0" smtClean="0">
                <a:solidFill>
                  <a:srgbClr val="FF0000"/>
                </a:solidFill>
              </a:rPr>
              <a:t>BIOLOGICAL VECTOR: </a:t>
            </a:r>
            <a:r>
              <a:rPr lang="en-US" sz="2000" dirty="0" smtClean="0"/>
              <a:t>essential in life-cycle of parasite.</a:t>
            </a:r>
            <a:endParaRPr lang="en-US" dirty="0" smtClean="0"/>
          </a:p>
          <a:p>
            <a:pPr lvl="1"/>
            <a:r>
              <a:rPr lang="en-US" sz="2000" dirty="0" smtClean="0">
                <a:solidFill>
                  <a:srgbClr val="FF0000"/>
                </a:solidFill>
              </a:rPr>
              <a:t>MECHANICAL VECTOR:</a:t>
            </a:r>
            <a:r>
              <a:rPr lang="en-US" sz="2000" dirty="0" smtClean="0"/>
              <a:t> unessential in life-cycle of parasite phonetic.</a:t>
            </a:r>
            <a:endParaRPr lang="en-US" dirty="0" smtClean="0"/>
          </a:p>
          <a:p>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24901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1959" y="0"/>
            <a:ext cx="8928992" cy="4893647"/>
          </a:xfrm>
          <a:prstGeom prst="rect">
            <a:avLst/>
          </a:prstGeom>
          <a:noFill/>
        </p:spPr>
        <p:txBody>
          <a:bodyPr wrap="square" rtlCol="0">
            <a:spAutoFit/>
          </a:bodyPr>
          <a:lstStyle/>
          <a:p>
            <a:r>
              <a:rPr lang="en-US" sz="2800" b="1" dirty="0" smtClean="0">
                <a:solidFill>
                  <a:srgbClr val="FF0000"/>
                </a:solidFill>
              </a:rPr>
              <a:t>Class of Parasites</a:t>
            </a:r>
            <a:endParaRPr lang="en-US" sz="2800" dirty="0" smtClean="0">
              <a:solidFill>
                <a:srgbClr val="FF0000"/>
              </a:solidFill>
            </a:endParaRPr>
          </a:p>
          <a:p>
            <a:pPr lvl="0"/>
            <a:r>
              <a:rPr lang="en-US" sz="2800" dirty="0" smtClean="0">
                <a:solidFill>
                  <a:srgbClr val="FF0000"/>
                </a:solidFill>
              </a:rPr>
              <a:t>Temporary Parasite: </a:t>
            </a:r>
            <a:r>
              <a:rPr lang="en-US" sz="2800" dirty="0" smtClean="0"/>
              <a:t>Visits it's host for a short period.</a:t>
            </a:r>
          </a:p>
          <a:p>
            <a:pPr lvl="0"/>
            <a:r>
              <a:rPr lang="en-US" sz="2800" dirty="0" smtClean="0">
                <a:solidFill>
                  <a:srgbClr val="FF0000"/>
                </a:solidFill>
              </a:rPr>
              <a:t>Permanent Parasite: </a:t>
            </a:r>
            <a:r>
              <a:rPr lang="en-US" sz="2800" dirty="0" smtClean="0"/>
              <a:t>Leads a parasitic life throughout the whole period of its life.</a:t>
            </a:r>
          </a:p>
          <a:p>
            <a:pPr lvl="0"/>
            <a:r>
              <a:rPr lang="en-US" sz="2800" dirty="0" smtClean="0">
                <a:solidFill>
                  <a:srgbClr val="FF0000"/>
                </a:solidFill>
              </a:rPr>
              <a:t>Facultative Parasite: </a:t>
            </a:r>
            <a:r>
              <a:rPr lang="en-US" sz="2800" dirty="0" smtClean="0"/>
              <a:t>Leaves a parasitic life when opportunity arise.</a:t>
            </a:r>
          </a:p>
          <a:p>
            <a:pPr lvl="0"/>
            <a:r>
              <a:rPr lang="en-US" sz="2800" dirty="0" smtClean="0">
                <a:solidFill>
                  <a:srgbClr val="FF0000"/>
                </a:solidFill>
              </a:rPr>
              <a:t>Obligatory Parasite: </a:t>
            </a:r>
            <a:r>
              <a:rPr lang="en-US" sz="2800" dirty="0" smtClean="0"/>
              <a:t>Cannot exist without a parasitic life.</a:t>
            </a:r>
          </a:p>
          <a:p>
            <a:pPr lvl="0"/>
            <a:r>
              <a:rPr lang="en-US" sz="2800" dirty="0" smtClean="0">
                <a:solidFill>
                  <a:srgbClr val="FF0000"/>
                </a:solidFill>
              </a:rPr>
              <a:t>Occasional or Accidental Parasite: </a:t>
            </a:r>
            <a:r>
              <a:rPr lang="en-US" sz="2800" dirty="0" smtClean="0"/>
              <a:t>Attacks an unusual host.</a:t>
            </a:r>
          </a:p>
          <a:p>
            <a:pPr lvl="0"/>
            <a:r>
              <a:rPr lang="en-US" sz="2800" dirty="0" smtClean="0">
                <a:solidFill>
                  <a:srgbClr val="FF0000"/>
                </a:solidFill>
              </a:rPr>
              <a:t>Wandering or Aberrant Parasite: </a:t>
            </a:r>
            <a:r>
              <a:rPr lang="en-US" sz="2800" dirty="0" smtClean="0"/>
              <a:t>Happens to reach a place where it can't live.</a:t>
            </a:r>
          </a:p>
          <a:p>
            <a:endParaRPr lang="en-US" sz="3200" b="1" dirty="0">
              <a:solidFill>
                <a:schemeClr val="tx2"/>
              </a:solidFill>
            </a:endParaRPr>
          </a:p>
        </p:txBody>
      </p:sp>
    </p:spTree>
    <p:extLst>
      <p:ext uri="{BB962C8B-B14F-4D97-AF65-F5344CB8AC3E}">
        <p14:creationId xmlns:p14="http://schemas.microsoft.com/office/powerpoint/2010/main" xmlns="" val="2697410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89756" y="25507"/>
            <a:ext cx="8964488" cy="4154984"/>
          </a:xfrm>
          <a:prstGeom prst="rect">
            <a:avLst/>
          </a:prstGeom>
          <a:noFill/>
        </p:spPr>
        <p:txBody>
          <a:bodyPr wrap="squar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smtClean="0">
                <a:solidFill>
                  <a:srgbClr val="FF0000"/>
                </a:solidFill>
              </a:rPr>
              <a:t>Types of Hosts:</a:t>
            </a:r>
            <a:endParaRPr lang="en-US" sz="2400" dirty="0" smtClean="0">
              <a:solidFill>
                <a:srgbClr val="FF0000"/>
              </a:solidFill>
            </a:endParaRPr>
          </a:p>
          <a:p>
            <a:pPr lvl="0"/>
            <a:r>
              <a:rPr lang="en-US" sz="2400" dirty="0" smtClean="0">
                <a:solidFill>
                  <a:srgbClr val="FF0000"/>
                </a:solidFill>
              </a:rPr>
              <a:t>Definitive or  Final  Host : </a:t>
            </a:r>
            <a:r>
              <a:rPr lang="en-US" sz="2400" dirty="0" smtClean="0"/>
              <a:t>Host in which parasite reaches sexual maturity and reproduces.</a:t>
            </a:r>
          </a:p>
          <a:p>
            <a:pPr lvl="0"/>
            <a:r>
              <a:rPr lang="en-US" sz="2400" dirty="0" smtClean="0">
                <a:solidFill>
                  <a:srgbClr val="FF0000"/>
                </a:solidFill>
              </a:rPr>
              <a:t>Intermediate Host: </a:t>
            </a:r>
            <a:r>
              <a:rPr lang="en-US" sz="2400" dirty="0" smtClean="0"/>
              <a:t>Some development in host, but does not reach sexual maturity, often asexual stages.</a:t>
            </a:r>
          </a:p>
          <a:p>
            <a:pPr lvl="0"/>
            <a:r>
              <a:rPr lang="en-US" sz="2400" dirty="0" smtClean="0">
                <a:solidFill>
                  <a:srgbClr val="FF0000"/>
                </a:solidFill>
              </a:rPr>
              <a:t>Paratenic or Transport  Host: </a:t>
            </a:r>
            <a:r>
              <a:rPr lang="en-US" sz="2400" dirty="0" smtClean="0"/>
              <a:t>No parasite development; but parasite continues to live and is infective to next host, for instance and pseudophyllidean tapeworm larvae in fish.</a:t>
            </a:r>
          </a:p>
          <a:p>
            <a:pPr lvl="0"/>
            <a:r>
              <a:rPr lang="en-US" sz="2400" dirty="0" smtClean="0">
                <a:solidFill>
                  <a:srgbClr val="FF0000"/>
                </a:solidFill>
              </a:rPr>
              <a:t>Reservoir  Host: </a:t>
            </a:r>
            <a:r>
              <a:rPr lang="en-US" sz="2400" dirty="0" smtClean="0"/>
              <a:t>Non-human animals that serve as sources of infection to humans.</a:t>
            </a:r>
          </a:p>
          <a:p>
            <a:endParaRPr lang="en-US" sz="2400" dirty="0"/>
          </a:p>
        </p:txBody>
      </p:sp>
    </p:spTree>
    <p:extLst>
      <p:ext uri="{BB962C8B-B14F-4D97-AF65-F5344CB8AC3E}">
        <p14:creationId xmlns:p14="http://schemas.microsoft.com/office/powerpoint/2010/main" xmlns="" val="6224101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1959" y="21249"/>
            <a:ext cx="8928992" cy="3970318"/>
          </a:xfrm>
          <a:prstGeom prst="rect">
            <a:avLst/>
          </a:prstGeom>
          <a:noFill/>
        </p:spPr>
        <p:txBody>
          <a:bodyPr wrap="square" rtlCol="0">
            <a:spAutoFit/>
          </a:bodyPr>
          <a:lstStyle/>
          <a:p>
            <a:r>
              <a:rPr lang="en-US" b="1" dirty="0" smtClean="0">
                <a:solidFill>
                  <a:srgbClr val="FF0000"/>
                </a:solidFill>
              </a:rPr>
              <a:t>Modes of the parasite infection dynamic and transmission</a:t>
            </a:r>
          </a:p>
          <a:p>
            <a:r>
              <a:rPr lang="en-US" dirty="0" smtClean="0"/>
              <a:t>Various ways were identified as a mode of the parasite infection and an etiological agent can pass from a host to another. The transmission can be taken placed either direct or indirect</a:t>
            </a:r>
          </a:p>
          <a:p>
            <a:r>
              <a:rPr lang="en-US" b="1" dirty="0" smtClean="0">
                <a:solidFill>
                  <a:srgbClr val="FF0000"/>
                </a:solidFill>
              </a:rPr>
              <a:t>1-The direct transmission</a:t>
            </a:r>
            <a:r>
              <a:rPr lang="en-US" dirty="0" smtClean="0">
                <a:solidFill>
                  <a:srgbClr val="FF0000"/>
                </a:solidFill>
              </a:rPr>
              <a:t>: </a:t>
            </a:r>
            <a:r>
              <a:rPr lang="en-US" dirty="0" smtClean="0"/>
              <a:t>the parasite transmits from animal to a person through direct contact such as touching with contaminated hands. Echinococcus eggs can be transmitted directly from a companion dog to humans or children play on the ground the dusts may be contaminated with the eggs of live parasite. </a:t>
            </a:r>
          </a:p>
          <a:p>
            <a:r>
              <a:rPr lang="en-US" b="1" dirty="0" smtClean="0">
                <a:solidFill>
                  <a:srgbClr val="FF0000"/>
                </a:solidFill>
              </a:rPr>
              <a:t>2-Indirect transmission:</a:t>
            </a:r>
            <a:r>
              <a:rPr lang="en-US" dirty="0" smtClean="0">
                <a:solidFill>
                  <a:srgbClr val="FF0000"/>
                </a:solidFill>
              </a:rPr>
              <a:t> </a:t>
            </a:r>
            <a:r>
              <a:rPr lang="en-US" dirty="0" smtClean="0"/>
              <a:t>this type of transmission occurs indirectly through a mediate object such as airborne, waterborne, vegetables and grass contamination dust, vector, and </a:t>
            </a:r>
            <a:r>
              <a:rPr lang="en-US" dirty="0" err="1" smtClean="0"/>
              <a:t>fomites</a:t>
            </a:r>
            <a:r>
              <a:rPr lang="en-US" dirty="0" smtClean="0"/>
              <a:t>). For example, </a:t>
            </a:r>
            <a:r>
              <a:rPr lang="en-US" i="1" dirty="0" smtClean="0"/>
              <a:t>Leishmania</a:t>
            </a:r>
            <a:r>
              <a:rPr lang="en-US" dirty="0" smtClean="0"/>
              <a:t> </a:t>
            </a:r>
            <a:r>
              <a:rPr lang="en-US" dirty="0" err="1" smtClean="0"/>
              <a:t>spp</a:t>
            </a:r>
            <a:r>
              <a:rPr lang="en-US" dirty="0" smtClean="0"/>
              <a:t> is transmitted to humans by </a:t>
            </a:r>
            <a:r>
              <a:rPr lang="en-US" dirty="0" err="1" smtClean="0"/>
              <a:t>phlebotomine</a:t>
            </a:r>
            <a:r>
              <a:rPr lang="en-US" dirty="0" smtClean="0"/>
              <a:t> sand fly bites. Another example </a:t>
            </a:r>
            <a:r>
              <a:rPr lang="en-US" i="1" dirty="0" smtClean="0"/>
              <a:t>Trypanosoma</a:t>
            </a:r>
            <a:r>
              <a:rPr lang="en-US" dirty="0" smtClean="0"/>
              <a:t> is transmitted to humans by tsetse fly (</a:t>
            </a:r>
            <a:r>
              <a:rPr lang="en-US" dirty="0" err="1" smtClean="0"/>
              <a:t>Glossina</a:t>
            </a:r>
            <a:r>
              <a:rPr lang="en-US" dirty="0" smtClean="0"/>
              <a:t> genus).A variety of animal hosts can be act as a reservoir for parasites infection and the transmission is substantially occurred by </a:t>
            </a:r>
          </a:p>
          <a:p>
            <a:endParaRPr lang="en-US" dirty="0"/>
          </a:p>
        </p:txBody>
      </p:sp>
    </p:spTree>
    <p:extLst>
      <p:ext uri="{BB962C8B-B14F-4D97-AF65-F5344CB8AC3E}">
        <p14:creationId xmlns:p14="http://schemas.microsoft.com/office/powerpoint/2010/main" xmlns="" val="3549928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0"/>
            <a:ext cx="8928992" cy="4893647"/>
          </a:xfrm>
          <a:prstGeom prst="rect">
            <a:avLst/>
          </a:prstGeom>
          <a:noFill/>
        </p:spPr>
        <p:txBody>
          <a:bodyPr wrap="square" rtlCol="0">
            <a:spAutoFit/>
          </a:bodyPr>
          <a:lstStyle/>
          <a:p>
            <a:pPr lvl="0"/>
            <a:r>
              <a:rPr lang="en-US" sz="2000" b="1" dirty="0" smtClean="0">
                <a:solidFill>
                  <a:srgbClr val="FF0000"/>
                </a:solidFill>
              </a:rPr>
              <a:t>Vector hosts</a:t>
            </a:r>
            <a:r>
              <a:rPr lang="en-US" sz="2000" dirty="0" smtClean="0">
                <a:solidFill>
                  <a:srgbClr val="FF0000"/>
                </a:solidFill>
              </a:rPr>
              <a:t> </a:t>
            </a:r>
            <a:r>
              <a:rPr lang="en-US" sz="2000" dirty="0" smtClean="0"/>
              <a:t>area living organism involves in the life cycle of the parasite. Most of these vectors are bloodsucking insects talking a blood meal from animal or human and transferred to another host. A typical example of vector borne diseases including Schistosomiasis, human African Trypanosomiasis, Leishmaniasis, and </a:t>
            </a:r>
            <a:r>
              <a:rPr lang="en-US" sz="2000" dirty="0" err="1" smtClean="0"/>
              <a:t>Onchocerciasis</a:t>
            </a:r>
            <a:r>
              <a:rPr lang="en-US" sz="2000" dirty="0" smtClean="0"/>
              <a:t>.</a:t>
            </a:r>
          </a:p>
          <a:p>
            <a:pPr lvl="0"/>
            <a:r>
              <a:rPr lang="en-US" sz="2000" b="1" dirty="0" smtClean="0">
                <a:solidFill>
                  <a:srgbClr val="FF0000"/>
                </a:solidFill>
              </a:rPr>
              <a:t>Reservoir hosts</a:t>
            </a:r>
            <a:r>
              <a:rPr lang="en-US" sz="2000" dirty="0" smtClean="0">
                <a:solidFill>
                  <a:srgbClr val="FF0000"/>
                </a:solidFill>
              </a:rPr>
              <a:t> </a:t>
            </a:r>
            <a:r>
              <a:rPr lang="en-US" sz="2000" dirty="0" smtClean="0"/>
              <a:t>are humans, animals, crustaceans, and inanimate organic (</a:t>
            </a:r>
            <a:r>
              <a:rPr lang="en-US" sz="2000" dirty="0" err="1" smtClean="0"/>
              <a:t>faeces</a:t>
            </a:r>
            <a:r>
              <a:rPr lang="en-US" sz="2000" dirty="0" smtClean="0"/>
              <a:t> or food) where parasites are able to live, grow and multiply under a convenient environment. For example, </a:t>
            </a:r>
            <a:r>
              <a:rPr lang="en-US" sz="2000" i="1" dirty="0" smtClean="0"/>
              <a:t>Diphylobothirum latum </a:t>
            </a:r>
            <a:r>
              <a:rPr lang="en-US" sz="2000" dirty="0" smtClean="0"/>
              <a:t>(</a:t>
            </a:r>
            <a:r>
              <a:rPr lang="en-US" sz="2000" b="1" dirty="0" smtClean="0"/>
              <a:t>fish or broad tapeworm</a:t>
            </a:r>
            <a:r>
              <a:rPr lang="en-US" sz="2000" dirty="0" smtClean="0"/>
              <a:t>), the Infections are acquired by eating raw or undercooked fish in some communities. </a:t>
            </a:r>
          </a:p>
          <a:p>
            <a:pPr lvl="0"/>
            <a:r>
              <a:rPr lang="en-US" sz="2000" b="1" dirty="0" smtClean="0">
                <a:solidFill>
                  <a:srgbClr val="FF0000"/>
                </a:solidFill>
              </a:rPr>
              <a:t>Carrier hosts</a:t>
            </a:r>
            <a:r>
              <a:rPr lang="en-US" sz="2000" dirty="0" smtClean="0">
                <a:solidFill>
                  <a:srgbClr val="FF0000"/>
                </a:solidFill>
              </a:rPr>
              <a:t> </a:t>
            </a:r>
            <a:r>
              <a:rPr lang="en-US" sz="2000" dirty="0" smtClean="0"/>
              <a:t>is referred to the host harboring a pathogen without showing clinical symptoms or being less severally ill. Thus, animals serve as a source of infection transmission parasites from animal to another or to humans while remains in apparently diseased sometimes called “asymptomatic carriers” example, nematodes parasites.</a:t>
            </a:r>
          </a:p>
          <a:p>
            <a:r>
              <a:rPr lang="en-US" sz="3200" dirty="0" smtClean="0"/>
              <a:t> </a:t>
            </a:r>
            <a:endParaRPr lang="en-US" sz="3200" dirty="0"/>
          </a:p>
        </p:txBody>
      </p:sp>
    </p:spTree>
    <p:extLst>
      <p:ext uri="{BB962C8B-B14F-4D97-AF65-F5344CB8AC3E}">
        <p14:creationId xmlns:p14="http://schemas.microsoft.com/office/powerpoint/2010/main" xmlns="" val="18377967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1959" y="-8029"/>
            <a:ext cx="8928992" cy="2062103"/>
          </a:xfrm>
          <a:prstGeom prst="rect">
            <a:avLst/>
          </a:prstGeom>
          <a:noFill/>
        </p:spPr>
        <p:txBody>
          <a:bodyPr wrap="square" rtlCol="0">
            <a:spAutoFit/>
          </a:bodyPr>
          <a:lstStyle/>
          <a:p>
            <a:r>
              <a:rPr lang="ar-IQ" b="1" dirty="0" smtClean="0">
                <a:latin typeface="Times New Roman" panose="02020603050405020304" pitchFamily="18" charset="0"/>
                <a:cs typeface="Times New Roman" panose="02020603050405020304" pitchFamily="18" charset="0"/>
              </a:rPr>
              <a:t>                                  </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Scheme </a:t>
            </a:r>
            <a:r>
              <a:rPr lang="en-US" sz="3200" b="1" dirty="0">
                <a:solidFill>
                  <a:schemeClr val="accent2">
                    <a:lumMod val="75000"/>
                  </a:schemeClr>
                </a:solidFill>
                <a:latin typeface="Times New Roman" panose="02020603050405020304" pitchFamily="18" charset="0"/>
                <a:cs typeface="Times New Roman" panose="02020603050405020304" pitchFamily="18" charset="0"/>
              </a:rPr>
              <a:t>of Complex Life Cycle</a:t>
            </a:r>
          </a:p>
          <a:p>
            <a:r>
              <a:rPr lang="en-US" sz="2400" b="1" dirty="0">
                <a:solidFill>
                  <a:schemeClr val="tx2"/>
                </a:solidFill>
                <a:latin typeface="Times New Roman" panose="02020603050405020304" pitchFamily="18" charset="0"/>
                <a:cs typeface="Times New Roman" panose="02020603050405020304" pitchFamily="18" charset="0"/>
              </a:rPr>
              <a:t>Two or more host species and parasite exploits food chain relationships of hosts - increases chances of locating hosts and reduces chances of super-infecting host</a:t>
            </a:r>
            <a:r>
              <a:rPr lang="en-US" sz="2400" b="1" dirty="0" smtClean="0">
                <a:solidFill>
                  <a:schemeClr val="tx2"/>
                </a:solidFill>
                <a:latin typeface="Times New Roman" panose="02020603050405020304" pitchFamily="18" charset="0"/>
                <a:cs typeface="Times New Roman" panose="02020603050405020304" pitchFamily="18" charset="0"/>
              </a:rPr>
              <a:t>.</a:t>
            </a:r>
            <a:endParaRPr lang="ar-IQ" sz="2400" b="1" dirty="0" smtClean="0">
              <a:solidFill>
                <a:schemeClr val="tx2"/>
              </a:solidFill>
              <a:latin typeface="Times New Roman" panose="02020603050405020304" pitchFamily="18" charset="0"/>
              <a:cs typeface="Times New Roman" panose="02020603050405020304" pitchFamily="18" charset="0"/>
            </a:endParaRPr>
          </a:p>
          <a:p>
            <a:endParaRPr lang="en-US" sz="2400" b="1" dirty="0">
              <a:solidFill>
                <a:schemeClr val="tx2"/>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xmlns="">
                  <a14:imgLayer r:embed="rId4">
                    <a14:imgEffect>
                      <a14:sharpenSoften amount="50000"/>
                    </a14:imgEffect>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323528" y="1779662"/>
            <a:ext cx="8568952"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4657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3" name="قلب 2"/>
          <p:cNvSpPr/>
          <p:nvPr/>
        </p:nvSpPr>
        <p:spPr>
          <a:xfrm>
            <a:off x="1619672" y="475354"/>
            <a:ext cx="6120680" cy="4392488"/>
          </a:xfrm>
          <a:prstGeom prst="hear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en-US" sz="6600" b="1" dirty="0" smtClean="0">
                <a:solidFill>
                  <a:schemeClr val="accent2">
                    <a:lumMod val="75000"/>
                  </a:schemeClr>
                </a:solidFill>
                <a:effectLst/>
                <a:latin typeface="Times New Roman" panose="02020603050405020304" pitchFamily="18" charset="0"/>
                <a:cs typeface="Times New Roman" panose="02020603050405020304" pitchFamily="18" charset="0"/>
              </a:rPr>
              <a:t>THANK YOU</a:t>
            </a:r>
            <a:endParaRPr lang="en-US" sz="6600" b="1" dirty="0">
              <a:solidFill>
                <a:schemeClr val="accent2">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0292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xmlns="" val="0"/>
              </a:ext>
            </a:extLst>
          </a:blip>
          <a:srcRect t="28995" b="28677"/>
          <a:stretch/>
        </p:blipFill>
        <p:spPr>
          <a:xfrm>
            <a:off x="-1825" y="-2349"/>
            <a:ext cx="9144000" cy="5143500"/>
          </a:xfrm>
          <a:prstGeom prst="rect">
            <a:avLst/>
          </a:prstGeom>
        </p:spPr>
      </p:pic>
      <p:sp>
        <p:nvSpPr>
          <p:cNvPr id="5" name="مربع نص 4"/>
          <p:cNvSpPr txBox="1"/>
          <p:nvPr/>
        </p:nvSpPr>
        <p:spPr>
          <a:xfrm>
            <a:off x="107504" y="483518"/>
            <a:ext cx="9036496" cy="369332"/>
          </a:xfrm>
          <a:prstGeom prst="rect">
            <a:avLst/>
          </a:prstGeom>
          <a:noFill/>
        </p:spPr>
        <p:txBody>
          <a:bodyPr wrap="square" rtlCol="0">
            <a:spAutoFit/>
          </a:bodyPr>
          <a:lstStyle/>
          <a:p>
            <a:endParaRPr lang="en-US" dirty="0"/>
          </a:p>
        </p:txBody>
      </p:sp>
      <p:sp>
        <p:nvSpPr>
          <p:cNvPr id="10" name="مربع نص 9"/>
          <p:cNvSpPr txBox="1"/>
          <p:nvPr/>
        </p:nvSpPr>
        <p:spPr>
          <a:xfrm>
            <a:off x="107503" y="123478"/>
            <a:ext cx="9034671" cy="3416320"/>
          </a:xfrm>
          <a:prstGeom prst="rect">
            <a:avLst/>
          </a:prstGeom>
          <a:noFill/>
        </p:spPr>
        <p:txBody>
          <a:bodyPr wrap="square" rtlCol="0">
            <a:spAutoFit/>
          </a:bodyPr>
          <a:lstStyle/>
          <a:p>
            <a:r>
              <a:rPr lang="en-US" sz="2400" b="1" dirty="0" smtClean="0"/>
              <a:t>A SPECIES IS BINOMIAL</a:t>
            </a:r>
            <a:endParaRPr lang="en-US" sz="2400" dirty="0" smtClean="0"/>
          </a:p>
          <a:p>
            <a:r>
              <a:rPr lang="en-US" sz="2400" b="1" dirty="0" smtClean="0"/>
              <a:t>Parasitology</a:t>
            </a:r>
            <a:r>
              <a:rPr lang="en-US" sz="2400" dirty="0" smtClean="0"/>
              <a:t> is the study of parasites, their </a:t>
            </a:r>
            <a:r>
              <a:rPr lang="en-US" sz="2400" dirty="0" smtClean="0">
                <a:hlinkClick r:id="rId4" tooltip="Host (biology)"/>
              </a:rPr>
              <a:t>hosts</a:t>
            </a:r>
            <a:r>
              <a:rPr lang="en-US" sz="2400" dirty="0" smtClean="0"/>
              <a:t>, and the relationship between them. As a </a:t>
            </a:r>
            <a:r>
              <a:rPr lang="en-US" sz="2400" dirty="0" smtClean="0">
                <a:hlinkClick r:id="rId5" tooltip="List of biology disciplines"/>
              </a:rPr>
              <a:t>biological discipline</a:t>
            </a:r>
            <a:r>
              <a:rPr lang="en-US" sz="2400" dirty="0" smtClean="0"/>
              <a:t>, the scope of Parasitology is not determined by the organism or environment in question, but by their way of life, so this means it forms a synthesis of other disciplines, and draws on techniques from fields such as cell biology, bioinformatics, biochemistry, molecular biology, immunology, genetics, </a:t>
            </a:r>
            <a:r>
              <a:rPr lang="en-US" sz="2400" dirty="0" smtClean="0">
                <a:hlinkClick r:id="rId6" tooltip="Evolution"/>
              </a:rPr>
              <a:t>evolution</a:t>
            </a:r>
            <a:r>
              <a:rPr lang="en-US" sz="2400" dirty="0" smtClean="0"/>
              <a:t> and ecology.</a:t>
            </a:r>
          </a:p>
          <a:p>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089999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80">
                                          <p:stCondLst>
                                            <p:cond delay="0"/>
                                          </p:stCondLst>
                                        </p:cTn>
                                        <p:tgtEl>
                                          <p:spTgt spid="10">
                                            <p:txEl>
                                              <p:pRg st="1" end="1"/>
                                            </p:txEl>
                                          </p:spTgt>
                                        </p:tgtEl>
                                      </p:cBhvr>
                                    </p:animEffect>
                                    <p:anim calcmode="lin" valueType="num">
                                      <p:cBhvr>
                                        <p:cTn id="26"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1" end="1"/>
                                            </p:txEl>
                                          </p:spTgt>
                                        </p:tgtEl>
                                      </p:cBhvr>
                                      <p:to x="100000" y="60000"/>
                                    </p:animScale>
                                    <p:animScale>
                                      <p:cBhvr>
                                        <p:cTn id="32" dur="166" decel="50000">
                                          <p:stCondLst>
                                            <p:cond delay="676"/>
                                          </p:stCondLst>
                                        </p:cTn>
                                        <p:tgtEl>
                                          <p:spTgt spid="10">
                                            <p:txEl>
                                              <p:pRg st="1" end="1"/>
                                            </p:txEl>
                                          </p:spTgt>
                                        </p:tgtEl>
                                      </p:cBhvr>
                                      <p:to x="100000" y="100000"/>
                                    </p:animScale>
                                    <p:animScale>
                                      <p:cBhvr>
                                        <p:cTn id="33" dur="26">
                                          <p:stCondLst>
                                            <p:cond delay="1312"/>
                                          </p:stCondLst>
                                        </p:cTn>
                                        <p:tgtEl>
                                          <p:spTgt spid="10">
                                            <p:txEl>
                                              <p:pRg st="1" end="1"/>
                                            </p:txEl>
                                          </p:spTgt>
                                        </p:tgtEl>
                                      </p:cBhvr>
                                      <p:to x="100000" y="80000"/>
                                    </p:animScale>
                                    <p:animScale>
                                      <p:cBhvr>
                                        <p:cTn id="34" dur="166" decel="50000">
                                          <p:stCondLst>
                                            <p:cond delay="1338"/>
                                          </p:stCondLst>
                                        </p:cTn>
                                        <p:tgtEl>
                                          <p:spTgt spid="10">
                                            <p:txEl>
                                              <p:pRg st="1" end="1"/>
                                            </p:txEl>
                                          </p:spTgt>
                                        </p:tgtEl>
                                      </p:cBhvr>
                                      <p:to x="100000" y="100000"/>
                                    </p:animScale>
                                    <p:animScale>
                                      <p:cBhvr>
                                        <p:cTn id="35" dur="26">
                                          <p:stCondLst>
                                            <p:cond delay="1642"/>
                                          </p:stCondLst>
                                        </p:cTn>
                                        <p:tgtEl>
                                          <p:spTgt spid="10">
                                            <p:txEl>
                                              <p:pRg st="1" end="1"/>
                                            </p:txEl>
                                          </p:spTgt>
                                        </p:tgtEl>
                                      </p:cBhvr>
                                      <p:to x="100000" y="90000"/>
                                    </p:animScale>
                                    <p:animScale>
                                      <p:cBhvr>
                                        <p:cTn id="36" dur="166" decel="50000">
                                          <p:stCondLst>
                                            <p:cond delay="1668"/>
                                          </p:stCondLst>
                                        </p:cTn>
                                        <p:tgtEl>
                                          <p:spTgt spid="10">
                                            <p:txEl>
                                              <p:pRg st="1" end="1"/>
                                            </p:txEl>
                                          </p:spTgt>
                                        </p:tgtEl>
                                      </p:cBhvr>
                                      <p:to x="100000" y="100000"/>
                                    </p:animScale>
                                    <p:animScale>
                                      <p:cBhvr>
                                        <p:cTn id="37" dur="26">
                                          <p:stCondLst>
                                            <p:cond delay="1808"/>
                                          </p:stCondLst>
                                        </p:cTn>
                                        <p:tgtEl>
                                          <p:spTgt spid="10">
                                            <p:txEl>
                                              <p:pRg st="1" end="1"/>
                                            </p:txEl>
                                          </p:spTgt>
                                        </p:tgtEl>
                                      </p:cBhvr>
                                      <p:to x="100000" y="95000"/>
                                    </p:animScale>
                                    <p:animScale>
                                      <p:cBhvr>
                                        <p:cTn id="38" dur="166" decel="50000">
                                          <p:stCondLst>
                                            <p:cond delay="1834"/>
                                          </p:stCondLst>
                                        </p:cTn>
                                        <p:tgtEl>
                                          <p:spTgt spid="1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173780"/>
            <a:ext cx="8928992" cy="3785652"/>
          </a:xfrm>
          <a:prstGeom prst="rect">
            <a:avLst/>
          </a:prstGeom>
          <a:noFill/>
        </p:spPr>
        <p:txBody>
          <a:bodyPr wrap="square" rtlCol="0">
            <a:spAutoFit/>
          </a:bodyPr>
          <a:lstStyle/>
          <a:p>
            <a:r>
              <a:rPr lang="en-US" sz="2000" dirty="0" smtClean="0"/>
              <a:t>And before the beginning the fascinating topic of Parasitology, there tend to be one common deficiency that needs immediate remedy. Namely, the basic Linnaeus concept or rule that states that a species is binomial. This is a universal in zoology, botany, Parasitology, and bacteriology, but for some reason many students have failed to grasp this concept. The Swedish scientist </a:t>
            </a:r>
            <a:r>
              <a:rPr lang="en-US" sz="2000" dirty="0" err="1" smtClean="0"/>
              <a:t>Carolus</a:t>
            </a:r>
            <a:r>
              <a:rPr lang="en-US" sz="2000" dirty="0" smtClean="0"/>
              <a:t> von Linnaeus (1707-1778) developed the binomial system of nomenclature that is still in use today. As an example, let's use the species </a:t>
            </a:r>
            <a:r>
              <a:rPr lang="en-US" sz="2000" i="1" dirty="0" smtClean="0"/>
              <a:t>Homo sapiens</a:t>
            </a:r>
            <a:r>
              <a:rPr lang="en-US" sz="2000" dirty="0" smtClean="0"/>
              <a:t> ("humans" to you molecular biologists). </a:t>
            </a:r>
            <a:r>
              <a:rPr lang="en-US" sz="2000" i="1" dirty="0" smtClean="0"/>
              <a:t>Homo</a:t>
            </a:r>
            <a:r>
              <a:rPr lang="en-US" sz="2000" dirty="0" smtClean="0"/>
              <a:t> is the genus, </a:t>
            </a:r>
            <a:r>
              <a:rPr lang="en-US" sz="2000" i="1" dirty="0" smtClean="0"/>
              <a:t>sapiens</a:t>
            </a:r>
            <a:r>
              <a:rPr lang="en-US" sz="2000" dirty="0" smtClean="0"/>
              <a:t> is the trivial name (</a:t>
            </a:r>
            <a:r>
              <a:rPr lang="en-US" sz="2000" i="1" dirty="0" err="1" smtClean="0"/>
              <a:t>nomentriviale</a:t>
            </a:r>
            <a:r>
              <a:rPr lang="en-US" sz="2000" dirty="0" smtClean="0"/>
              <a:t> or specific epithet), and together they make up the species. The epithet </a:t>
            </a:r>
            <a:r>
              <a:rPr lang="en-US" sz="2000" i="1" dirty="0" smtClean="0"/>
              <a:t>sapiens</a:t>
            </a:r>
            <a:r>
              <a:rPr lang="en-US" sz="2000" dirty="0" smtClean="0"/>
              <a:t> is NOT the species, although some very basic texts erroneously say it is. Remember... a species is binomial ("two names"). </a:t>
            </a:r>
          </a:p>
          <a:p>
            <a:endParaRPr lang="ar-IQ" sz="2000" b="1"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8238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173780"/>
            <a:ext cx="8928992" cy="4524315"/>
          </a:xfrm>
          <a:prstGeom prst="rect">
            <a:avLst/>
          </a:prstGeom>
          <a:noFill/>
        </p:spPr>
        <p:txBody>
          <a:bodyPr wrap="square" rtlCol="0">
            <a:spAutoFit/>
          </a:bodyPr>
          <a:lstStyle/>
          <a:p>
            <a:pPr algn="ctr"/>
            <a:r>
              <a:rPr lang="en-US" sz="3200" b="1" dirty="0" smtClean="0">
                <a:latin typeface="Agency FB" pitchFamily="34" charset="0"/>
              </a:rPr>
              <a:t>SO, ANSWER THIS QUESTION</a:t>
            </a:r>
          </a:p>
          <a:p>
            <a:pPr algn="ctr"/>
            <a:r>
              <a:rPr lang="en-US" sz="3200" b="1" dirty="0" smtClean="0">
                <a:latin typeface="Agency FB" pitchFamily="34" charset="0"/>
              </a:rPr>
              <a:t>GIVE THE SCIENTIFIC NAME OF HUMAN?</a:t>
            </a:r>
          </a:p>
          <a:p>
            <a:pPr algn="ctr"/>
            <a:endParaRPr lang="en-US" sz="3200" b="1" dirty="0" smtClean="0">
              <a:latin typeface="Agency FB" pitchFamily="34" charset="0"/>
            </a:endParaRPr>
          </a:p>
          <a:p>
            <a:pPr algn="ctr"/>
            <a:endParaRPr lang="en-US" sz="3200" b="1" dirty="0" smtClean="0">
              <a:latin typeface="Agency FB" pitchFamily="34" charset="0"/>
            </a:endParaRPr>
          </a:p>
          <a:p>
            <a:pPr algn="ctr"/>
            <a:r>
              <a:rPr lang="en-US" sz="3200" b="1" dirty="0" smtClean="0">
                <a:latin typeface="Agency FB" pitchFamily="34" charset="0"/>
              </a:rPr>
              <a:t>IS THIS DIFECULT OR WHAT???</a:t>
            </a:r>
          </a:p>
          <a:p>
            <a:pPr algn="ctr"/>
            <a:endParaRPr lang="en-US" sz="3200" b="1" dirty="0" smtClean="0">
              <a:latin typeface="Agency FB" pitchFamily="34" charset="0"/>
            </a:endParaRPr>
          </a:p>
          <a:p>
            <a:pPr algn="ctr"/>
            <a:r>
              <a:rPr lang="en-US" sz="3200" b="1" dirty="0" smtClean="0">
                <a:latin typeface="Agency FB" pitchFamily="34" charset="0"/>
              </a:rPr>
              <a:t>GIVE ME YOUR ANSWER IN THREE SECONDS</a:t>
            </a:r>
          </a:p>
          <a:p>
            <a:pPr algn="ctr"/>
            <a:endParaRPr lang="en-US" sz="3200" b="1" dirty="0" smtClean="0">
              <a:latin typeface="Agency FB" pitchFamily="34" charset="0"/>
            </a:endParaRPr>
          </a:p>
          <a:p>
            <a:pPr algn="ctr"/>
            <a:endParaRPr lang="ar-IQ" sz="3200" b="1" dirty="0" smtClean="0">
              <a:solidFill>
                <a:schemeClr val="tx2"/>
              </a:solidFill>
              <a:latin typeface="Agency FB" pitchFamily="34" charset="0"/>
              <a:cs typeface="Times New Roman" panose="02020603050405020304" pitchFamily="18" charset="0"/>
            </a:endParaRPr>
          </a:p>
        </p:txBody>
      </p:sp>
    </p:spTree>
    <p:extLst>
      <p:ext uri="{BB962C8B-B14F-4D97-AF65-F5344CB8AC3E}">
        <p14:creationId xmlns:p14="http://schemas.microsoft.com/office/powerpoint/2010/main" xmlns="" val="3648238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0"/>
            <a:ext cx="9144000" cy="5143500"/>
          </a:xfrm>
          <a:prstGeom prst="rect">
            <a:avLst/>
          </a:prstGeom>
        </p:spPr>
      </p:pic>
      <p:sp>
        <p:nvSpPr>
          <p:cNvPr id="2" name="مربع نص 1"/>
          <p:cNvSpPr txBox="1"/>
          <p:nvPr/>
        </p:nvSpPr>
        <p:spPr>
          <a:xfrm>
            <a:off x="107504" y="123478"/>
            <a:ext cx="8928992" cy="1446550"/>
          </a:xfrm>
          <a:prstGeom prst="rect">
            <a:avLst/>
          </a:prstGeom>
          <a:noFill/>
        </p:spPr>
        <p:txBody>
          <a:bodyPr wrap="square" rtlCol="0">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The taxonomically of pathogens classify according to the sachem </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below</a:t>
            </a:r>
            <a:r>
              <a:rPr lang="ar-IQ" sz="3200" b="1" dirty="0" smtClean="0">
                <a:solidFill>
                  <a:schemeClr val="accent2">
                    <a:lumMod val="75000"/>
                  </a:schemeClr>
                </a:solidFill>
                <a:latin typeface="Times New Roman" panose="02020603050405020304" pitchFamily="18" charset="0"/>
                <a:cs typeface="Times New Roman" panose="02020603050405020304" pitchFamily="18" charset="0"/>
              </a:rPr>
              <a:t> :</a:t>
            </a:r>
          </a:p>
          <a:p>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 y="1275606"/>
            <a:ext cx="8712968"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76011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18"/>
            <a:ext cx="9144000" cy="5143500"/>
          </a:xfrm>
          <a:prstGeom prst="rect">
            <a:avLst/>
          </a:prstGeom>
        </p:spPr>
      </p:pic>
      <p:sp>
        <p:nvSpPr>
          <p:cNvPr id="2" name="مربع نص 1"/>
          <p:cNvSpPr txBox="1"/>
          <p:nvPr/>
        </p:nvSpPr>
        <p:spPr>
          <a:xfrm>
            <a:off x="107504" y="123478"/>
            <a:ext cx="8928992" cy="3231654"/>
          </a:xfrm>
          <a:prstGeom prst="rect">
            <a:avLst/>
          </a:prstGeom>
          <a:noFill/>
        </p:spPr>
        <p:txBody>
          <a:bodyPr wrap="square" rtlCol="0">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INTRODUCTION TO THE PARASITOLOGY</a:t>
            </a:r>
          </a:p>
          <a:p>
            <a:r>
              <a:rPr lang="en-US" sz="2400" b="1" dirty="0">
                <a:solidFill>
                  <a:schemeClr val="tx2"/>
                </a:solidFill>
                <a:latin typeface="Times New Roman" panose="02020603050405020304" pitchFamily="18" charset="0"/>
                <a:cs typeface="Times New Roman" panose="02020603050405020304" pitchFamily="18" charset="0"/>
              </a:rPr>
              <a:t>Medical parasitology traditionally has included the study of three major groups of animals: parasitic protozoa, parasitic helminthes (worms), and those arthropods that directly cause disease or act as vectors of various pathogens. </a:t>
            </a:r>
            <a:r>
              <a:rPr lang="en-US" sz="2400" b="1" dirty="0">
                <a:solidFill>
                  <a:schemeClr val="accent2">
                    <a:lumMod val="75000"/>
                  </a:schemeClr>
                </a:solidFill>
                <a:latin typeface="Times New Roman" panose="02020603050405020304" pitchFamily="18" charset="0"/>
                <a:cs typeface="Times New Roman" panose="02020603050405020304" pitchFamily="18" charset="0"/>
              </a:rPr>
              <a:t>The relationship between organisms as in the sachem below: </a:t>
            </a:r>
            <a:endParaRPr lang="ar-IQ" sz="2400" b="1"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US" sz="2400" b="1" dirty="0">
              <a:solidFill>
                <a:schemeClr val="tx2"/>
              </a:solidFill>
              <a:latin typeface="Times New Roman" panose="02020603050405020304" pitchFamily="18" charset="0"/>
              <a:cs typeface="Times New Roman" panose="02020603050405020304" pitchFamily="18" charset="0"/>
            </a:endParaRPr>
          </a:p>
          <a:p>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BEBA8EAE-BF5A-486C-A8C5-ECC9F3942E4B}">
                <a14:imgProps xmlns:a14="http://schemas.microsoft.com/office/drawing/2010/main" xmlns="">
                  <a14:imgLayer r:embed="rId4">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2483768" y="2310644"/>
            <a:ext cx="6413500" cy="2709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ربع نص 4"/>
          <p:cNvSpPr txBox="1"/>
          <p:nvPr/>
        </p:nvSpPr>
        <p:spPr>
          <a:xfrm>
            <a:off x="1857356" y="2643188"/>
            <a:ext cx="1785950" cy="369332"/>
          </a:xfrm>
          <a:prstGeom prst="rect">
            <a:avLst/>
          </a:prstGeom>
          <a:noFill/>
        </p:spPr>
        <p:txBody>
          <a:bodyPr wrap="square" rtlCol="1">
            <a:spAutoFit/>
          </a:bodyPr>
          <a:lstStyle/>
          <a:p>
            <a:r>
              <a:rPr lang="ar-IQ" dirty="0" smtClean="0"/>
              <a:t>التعايش والافتراس</a:t>
            </a:r>
            <a:endParaRPr lang="ar-IQ" dirty="0"/>
          </a:p>
        </p:txBody>
      </p:sp>
      <p:sp>
        <p:nvSpPr>
          <p:cNvPr id="6" name="مربع نص 5"/>
          <p:cNvSpPr txBox="1"/>
          <p:nvPr/>
        </p:nvSpPr>
        <p:spPr>
          <a:xfrm>
            <a:off x="1000100" y="4071948"/>
            <a:ext cx="1285884" cy="369332"/>
          </a:xfrm>
          <a:prstGeom prst="rect">
            <a:avLst/>
          </a:prstGeom>
          <a:noFill/>
        </p:spPr>
        <p:txBody>
          <a:bodyPr wrap="square" rtlCol="1">
            <a:spAutoFit/>
          </a:bodyPr>
          <a:lstStyle/>
          <a:p>
            <a:r>
              <a:rPr lang="ar-IQ" dirty="0" smtClean="0"/>
              <a:t>تبادل منفعة</a:t>
            </a:r>
            <a:endParaRPr lang="ar-IQ" dirty="0"/>
          </a:p>
        </p:txBody>
      </p:sp>
    </p:spTree>
    <p:extLst>
      <p:ext uri="{BB962C8B-B14F-4D97-AF65-F5344CB8AC3E}">
        <p14:creationId xmlns:p14="http://schemas.microsoft.com/office/powerpoint/2010/main" xmlns="" val="3845666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ipe(down)">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31863"/>
            <a:ext cx="9144000" cy="5143500"/>
          </a:xfrm>
          <a:prstGeom prst="rect">
            <a:avLst/>
          </a:prstGeom>
        </p:spPr>
      </p:pic>
      <p:sp>
        <p:nvSpPr>
          <p:cNvPr id="3" name="مربع نص 2"/>
          <p:cNvSpPr txBox="1"/>
          <p:nvPr/>
        </p:nvSpPr>
        <p:spPr>
          <a:xfrm>
            <a:off x="251520" y="123478"/>
            <a:ext cx="8784976" cy="369332"/>
          </a:xfrm>
          <a:prstGeom prst="rect">
            <a:avLst/>
          </a:prstGeom>
          <a:noFill/>
        </p:spPr>
        <p:txBody>
          <a:bodyPr wrap="square" rtlCol="0">
            <a:spAutoFit/>
          </a:bodyPr>
          <a:lstStyle/>
          <a:p>
            <a:endParaRPr lang="en-US" dirty="0"/>
          </a:p>
        </p:txBody>
      </p:sp>
      <p:sp>
        <p:nvSpPr>
          <p:cNvPr id="2" name="مربع نص 1"/>
          <p:cNvSpPr txBox="1"/>
          <p:nvPr/>
        </p:nvSpPr>
        <p:spPr>
          <a:xfrm>
            <a:off x="90803" y="119671"/>
            <a:ext cx="8928992" cy="4616648"/>
          </a:xfrm>
          <a:prstGeom prst="rect">
            <a:avLst/>
          </a:prstGeom>
          <a:noFill/>
        </p:spPr>
        <p:txBody>
          <a:bodyPr wrap="square" rtlCol="0">
            <a:spAutoFit/>
          </a:bodyPr>
          <a:lstStyle/>
          <a:p>
            <a:r>
              <a:rPr lang="en-US" dirty="0" smtClean="0"/>
              <a:t>Parasitology is a type of SYMBIOSIS that living together in the plant, animal, or protest, which is intimately associated with another organism of a different species and each member is termed a SYMBIONT. There are various type of symbiosis: </a:t>
            </a:r>
            <a:endParaRPr lang="en-US" sz="1400" dirty="0" smtClean="0"/>
          </a:p>
          <a:p>
            <a:pPr lvl="1"/>
            <a:r>
              <a:rPr lang="en-US" dirty="0" smtClean="0">
                <a:solidFill>
                  <a:srgbClr val="FF0000"/>
                </a:solidFill>
              </a:rPr>
              <a:t>PHORESIS</a:t>
            </a:r>
            <a:r>
              <a:rPr lang="en-US" dirty="0" smtClean="0"/>
              <a:t> is a traveling together or to carry, that is mean a smaller organism is termed a PHORONT that is carried mechanically by a HOST for instance, bacteria, fungus, cysts, or eggs on insect legs or even passively within an arthropod gut.</a:t>
            </a:r>
            <a:endParaRPr lang="en-US" sz="1400" dirty="0" smtClean="0"/>
          </a:p>
          <a:p>
            <a:pPr lvl="1"/>
            <a:r>
              <a:rPr lang="en-US" dirty="0" smtClean="0">
                <a:solidFill>
                  <a:srgbClr val="FF0000"/>
                </a:solidFill>
              </a:rPr>
              <a:t>COMMENSALISM</a:t>
            </a:r>
            <a:r>
              <a:rPr lang="en-US" dirty="0" smtClean="0"/>
              <a:t> means when one </a:t>
            </a:r>
            <a:r>
              <a:rPr lang="en-US" dirty="0" err="1" smtClean="0"/>
              <a:t>symbiont</a:t>
            </a:r>
            <a:r>
              <a:rPr lang="en-US" dirty="0" smtClean="0"/>
              <a:t> is named a COMMENSAL, benefits and the other animal is neither helped nor harmed  and true commensalism is difficult to find, and may not even actually exist. Close inspections usually reveal either a </a:t>
            </a:r>
            <a:r>
              <a:rPr lang="en-US" dirty="0" err="1" smtClean="0"/>
              <a:t>mutualistic</a:t>
            </a:r>
            <a:r>
              <a:rPr lang="en-US" dirty="0" smtClean="0"/>
              <a:t> or parasitic association. Perhaps </a:t>
            </a:r>
            <a:r>
              <a:rPr lang="en-US" i="1" dirty="0" smtClean="0"/>
              <a:t>Entamoeba gingivalis</a:t>
            </a:r>
            <a:r>
              <a:rPr lang="en-US" dirty="0" smtClean="0"/>
              <a:t> in mouth to some degree; some pilot fish and remoras associated with sharks</a:t>
            </a:r>
            <a:endParaRPr lang="en-US" sz="1400" dirty="0" smtClean="0"/>
          </a:p>
          <a:p>
            <a:pPr lvl="1"/>
            <a:r>
              <a:rPr lang="en-US" dirty="0" smtClean="0">
                <a:solidFill>
                  <a:srgbClr val="FF0000"/>
                </a:solidFill>
              </a:rPr>
              <a:t>MUTUALISM</a:t>
            </a:r>
            <a:r>
              <a:rPr lang="en-US" dirty="0" smtClean="0"/>
              <a:t> means each member is named MUTUALIST, depends upon the other and obligatory or facultative in nature for instance, flagellates produce cellulose in gut of termites, ciliates in ruminants, algae and fungus forming a lichen; crocodiles and Egyptian teeth cleaning plovers.</a:t>
            </a:r>
            <a:endParaRPr lang="en-US" sz="1400" dirty="0" smtClean="0"/>
          </a:p>
          <a:p>
            <a:endParaRPr lang="en-US" sz="2400" b="1"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7808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18"/>
            <a:ext cx="9144000" cy="5143500"/>
          </a:xfrm>
          <a:prstGeom prst="rect">
            <a:avLst/>
          </a:prstGeom>
        </p:spPr>
      </p:pic>
      <p:sp>
        <p:nvSpPr>
          <p:cNvPr id="2" name="مربع نص 1"/>
          <p:cNvSpPr txBox="1"/>
          <p:nvPr/>
        </p:nvSpPr>
        <p:spPr>
          <a:xfrm>
            <a:off x="107504" y="230105"/>
            <a:ext cx="8928992" cy="2954655"/>
          </a:xfrm>
          <a:prstGeom prst="rect">
            <a:avLst/>
          </a:prstGeom>
          <a:noFill/>
        </p:spPr>
        <p:txBody>
          <a:bodyPr wrap="square" rtlCol="0">
            <a:spAutoFit/>
          </a:bodyPr>
          <a:lstStyle/>
          <a:p>
            <a:pPr lvl="1"/>
            <a:r>
              <a:rPr lang="en-US" dirty="0" smtClean="0">
                <a:solidFill>
                  <a:srgbClr val="FF0000"/>
                </a:solidFill>
              </a:rPr>
              <a:t>PREDATION</a:t>
            </a:r>
            <a:r>
              <a:rPr lang="en-US" dirty="0" smtClean="0"/>
              <a:t> means where one member is named a PREDATOR, benefits and a smaller organism is called a PREY that is harmed and usually eaten. This association is not usually considered a type of symbiosis, but it technically falls under the definition. Examples include coyotes and rabbits, cats and mice. </a:t>
            </a:r>
            <a:endParaRPr lang="en-US" sz="1400" dirty="0" smtClean="0"/>
          </a:p>
          <a:p>
            <a:pPr lvl="1"/>
            <a:r>
              <a:rPr lang="en-US" dirty="0" smtClean="0">
                <a:solidFill>
                  <a:srgbClr val="FF0000"/>
                </a:solidFill>
              </a:rPr>
              <a:t>PARASITISM </a:t>
            </a:r>
            <a:r>
              <a:rPr lang="en-US" dirty="0" smtClean="0"/>
              <a:t>means where one member is named a PARASITE, lives in or on another organism that is called a HOST.</a:t>
            </a:r>
            <a:endParaRPr lang="en-US" sz="1400" dirty="0" smtClean="0"/>
          </a:p>
          <a:p>
            <a:r>
              <a:rPr lang="en-US" dirty="0" smtClean="0"/>
              <a:t>However, PARASITOLOGY is the study of the relationship between a parasite and its host. This method of existence is the single most successful way of making a living, and it has been estimated that no less than 80% of all species of organisms are parasites. Parasitic relationships may be temporary, facultative, or obligatory.</a:t>
            </a:r>
            <a:endParaRPr lang="en-US" sz="1400" dirty="0"/>
          </a:p>
        </p:txBody>
      </p:sp>
    </p:spTree>
    <p:extLst>
      <p:ext uri="{BB962C8B-B14F-4D97-AF65-F5344CB8AC3E}">
        <p14:creationId xmlns:p14="http://schemas.microsoft.com/office/powerpoint/2010/main" xmlns="" val="11353047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t="28995" b="28677"/>
          <a:stretch/>
        </p:blipFill>
        <p:spPr>
          <a:xfrm>
            <a:off x="0" y="-18"/>
            <a:ext cx="9144000" cy="5143500"/>
          </a:xfrm>
          <a:prstGeom prst="rect">
            <a:avLst/>
          </a:prstGeom>
        </p:spPr>
      </p:pic>
      <p:sp>
        <p:nvSpPr>
          <p:cNvPr id="2" name="مربع نص 1"/>
          <p:cNvSpPr txBox="1"/>
          <p:nvPr/>
        </p:nvSpPr>
        <p:spPr>
          <a:xfrm>
            <a:off x="107504" y="938275"/>
            <a:ext cx="8928992" cy="2062103"/>
          </a:xfrm>
          <a:prstGeom prst="rect">
            <a:avLst/>
          </a:prstGeom>
          <a:noFill/>
        </p:spPr>
        <p:txBody>
          <a:bodyPr wrap="square" rtlCol="0">
            <a:spAutoFit/>
          </a:bodyPr>
          <a:lstStyle/>
          <a:p>
            <a:pPr lvl="1" algn="ctr"/>
            <a:r>
              <a:rPr lang="en-US" sz="2800" b="1" dirty="0" smtClean="0">
                <a:solidFill>
                  <a:srgbClr val="FF0000"/>
                </a:solidFill>
              </a:rPr>
              <a:t>ANSWER THIS QUESTION</a:t>
            </a:r>
          </a:p>
          <a:p>
            <a:pPr lvl="1" algn="ctr"/>
            <a:endParaRPr lang="en-US" sz="2000" b="1" dirty="0" smtClean="0">
              <a:solidFill>
                <a:srgbClr val="FF0000"/>
              </a:solidFill>
            </a:endParaRPr>
          </a:p>
          <a:p>
            <a:pPr lvl="1" algn="ctr"/>
            <a:endParaRPr lang="en-US" sz="2000" b="1" dirty="0" smtClean="0">
              <a:solidFill>
                <a:srgbClr val="FF0000"/>
              </a:solidFill>
            </a:endParaRPr>
          </a:p>
          <a:p>
            <a:pPr lvl="1" algn="ctr"/>
            <a:endParaRPr lang="en-US" sz="2000" b="1" dirty="0" smtClean="0">
              <a:solidFill>
                <a:srgbClr val="FF0000"/>
              </a:solidFill>
            </a:endParaRPr>
          </a:p>
          <a:p>
            <a:pPr lvl="1" algn="ctr"/>
            <a:r>
              <a:rPr lang="en-US" sz="2000" b="1" dirty="0" smtClean="0">
                <a:solidFill>
                  <a:srgbClr val="FF0000"/>
                </a:solidFill>
              </a:rPr>
              <a:t>GIVE THE NAME OF YOUR RELATIONSHIPE WITH YOUR FRIEND IN TWO SECONDS </a:t>
            </a:r>
            <a:endParaRPr lang="en-US" sz="2000" b="1" dirty="0"/>
          </a:p>
        </p:txBody>
      </p:sp>
    </p:spTree>
    <p:extLst>
      <p:ext uri="{BB962C8B-B14F-4D97-AF65-F5344CB8AC3E}">
        <p14:creationId xmlns:p14="http://schemas.microsoft.com/office/powerpoint/2010/main" xmlns="" val="11353047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1230</Words>
  <Application>Microsoft Office PowerPoint</Application>
  <PresentationFormat>عرض على الشاشة (9:16)‏</PresentationFormat>
  <Paragraphs>62</Paragraphs>
  <Slides>16</Slides>
  <Notes>1</Notes>
  <HiddenSlides>0</HiddenSlides>
  <MMClips>0</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vector>
  </TitlesOfParts>
  <Company>Shamfuture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dc:creator>
  <cp:lastModifiedBy>THINK PAD</cp:lastModifiedBy>
  <cp:revision>29</cp:revision>
  <dcterms:created xsi:type="dcterms:W3CDTF">2017-08-16T01:59:25Z</dcterms:created>
  <dcterms:modified xsi:type="dcterms:W3CDTF">2023-10-02T04:30:05Z</dcterms:modified>
</cp:coreProperties>
</file>